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5" d="100"/>
          <a:sy n="85" d="100"/>
        </p:scale>
        <p:origin x="-1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31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91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702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5568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008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379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438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773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121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53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5280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9607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737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348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22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345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841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820060-4153-41FC-AADD-EEE89E3EB09D}" type="datetimeFigureOut">
              <a:rPr lang="hr-HR" smtClean="0"/>
              <a:pPr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38AC71-2555-44F8-A7C2-473CA6DCD5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823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Državna matura</a:t>
            </a:r>
            <a:br>
              <a:rPr lang="hr-HR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hr-HR" sz="2200" cap="none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cap="none" dirty="0" smtClean="0">
                <a:solidFill>
                  <a:srgbClr val="0070C0"/>
                </a:solidFill>
              </a:rPr>
              <a:t> Prijave ispita državne mature 2015./2016. i prijave za upis na studijske programe</a:t>
            </a:r>
            <a:endParaRPr lang="hr-HR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6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rijava ispita državne mature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11369" y="2367092"/>
            <a:ext cx="10466231" cy="4265528"/>
          </a:xfrm>
        </p:spPr>
        <p:txBody>
          <a:bodyPr/>
          <a:lstStyle/>
          <a:p>
            <a:endParaRPr lang="hr-HR" dirty="0"/>
          </a:p>
          <a:p>
            <a:r>
              <a:rPr lang="hr-HR" cap="none" dirty="0">
                <a:ea typeface="Batang" panose="02030600000101010101" pitchFamily="18" charset="-127"/>
              </a:rPr>
              <a:t>P</a:t>
            </a:r>
            <a:r>
              <a:rPr lang="hr-HR" cap="none" dirty="0" smtClean="0">
                <a:ea typeface="Batang" panose="02030600000101010101" pitchFamily="18" charset="-127"/>
              </a:rPr>
              <a:t>osebno je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važno pratiti </a:t>
            </a:r>
            <a:r>
              <a:rPr lang="hr-HR" cap="none" dirty="0" smtClean="0">
                <a:ea typeface="Batang" panose="02030600000101010101" pitchFamily="18" charset="-127"/>
              </a:rPr>
              <a:t>mrežne stranice visokih učilišta koje kandidat želi upisati jer se tamo mogu pronaći detaljniji uvjeti za upis na prvu godinu studija te opisi studijskih programa, kao i posebne informacije koje se tiču samo toga visokog učilišta. Također pojedina visoka učilišta izdaju knjižice s informacijama za buduće studente.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03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2434" y="618517"/>
            <a:ext cx="9835792" cy="914069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rijava ispita državne mature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86237" y="1390918"/>
            <a:ext cx="10491989" cy="4829578"/>
          </a:xfrm>
        </p:spPr>
        <p:txBody>
          <a:bodyPr/>
          <a:lstStyle/>
          <a:p>
            <a:endParaRPr lang="hr-HR" dirty="0"/>
          </a:p>
          <a:p>
            <a:r>
              <a:rPr lang="hr-HR" cap="none" dirty="0" smtClean="0">
                <a:ea typeface="Batang" panose="02030600000101010101" pitchFamily="18" charset="-127"/>
              </a:rPr>
              <a:t>4. </a:t>
            </a:r>
            <a:r>
              <a:rPr lang="hr-HR" cap="none" dirty="0" smtClean="0">
                <a:ea typeface="Batang" panose="02030600000101010101" pitchFamily="18" charset="-127"/>
              </a:rPr>
              <a:t>razredi </a:t>
            </a:r>
            <a:r>
              <a:rPr lang="hr-HR" cap="none" dirty="0" smtClean="0">
                <a:ea typeface="Batang" panose="02030600000101010101" pitchFamily="18" charset="-127"/>
              </a:rPr>
              <a:t>u </a:t>
            </a:r>
            <a:r>
              <a:rPr lang="hr-HR" cap="none" dirty="0" err="1" smtClean="0">
                <a:ea typeface="Batang" panose="02030600000101010101" pitchFamily="18" charset="-127"/>
              </a:rPr>
              <a:t>šk.god</a:t>
            </a:r>
            <a:r>
              <a:rPr lang="hr-HR" cap="none" dirty="0" smtClean="0">
                <a:ea typeface="Batang" panose="02030600000101010101" pitchFamily="18" charset="-127"/>
              </a:rPr>
              <a:t>. 2015./2016. = </a:t>
            </a:r>
            <a:r>
              <a:rPr lang="hr-HR" cap="none" dirty="0" smtClean="0">
                <a:ea typeface="Batang" panose="02030600000101010101" pitchFamily="18" charset="-127"/>
              </a:rPr>
              <a:t>57</a:t>
            </a:r>
            <a:r>
              <a:rPr lang="hr-HR" cap="none" dirty="0" smtClean="0">
                <a:ea typeface="Batang" panose="02030600000101010101" pitchFamily="18" charset="-127"/>
              </a:rPr>
              <a:t> </a:t>
            </a:r>
            <a:r>
              <a:rPr lang="hr-HR" cap="none" dirty="0" smtClean="0">
                <a:ea typeface="Batang" panose="02030600000101010101" pitchFamily="18" charset="-127"/>
              </a:rPr>
              <a:t>učenika </a:t>
            </a:r>
          </a:p>
          <a:p>
            <a:r>
              <a:rPr lang="hr-HR" cap="none" dirty="0" smtClean="0">
                <a:ea typeface="Batang" panose="02030600000101010101" pitchFamily="18" charset="-127"/>
              </a:rPr>
              <a:t>Prilikom prve prijave u sustav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 </a:t>
            </a:r>
            <a:r>
              <a:rPr lang="hr-HR" b="1" u="sng" cap="none" dirty="0" err="1" smtClean="0">
                <a:solidFill>
                  <a:srgbClr val="FF0000"/>
                </a:solidFill>
                <a:ea typeface="Batang" panose="02030600000101010101" pitchFamily="18" charset="-127"/>
              </a:rPr>
              <a:t>NISpVU</a:t>
            </a:r>
            <a:r>
              <a:rPr lang="hr-HR" cap="none" dirty="0" smtClean="0">
                <a:ea typeface="Batang" panose="02030600000101010101" pitchFamily="18" charset="-127"/>
              </a:rPr>
              <a:t>, svi učenici će primiti na svoj mobilni telefon SMS poruku s PIN i TAN brojevima –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čuvati na sigurnome mjestu! </a:t>
            </a:r>
          </a:p>
          <a:p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PIN (personal </a:t>
            </a:r>
            <a:r>
              <a:rPr lang="hr-HR" b="1" u="sng" cap="none" dirty="0" err="1" smtClean="0">
                <a:solidFill>
                  <a:srgbClr val="FFC000"/>
                </a:solidFill>
                <a:ea typeface="Batang" panose="02030600000101010101" pitchFamily="18" charset="-127"/>
              </a:rPr>
              <a:t>identification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 </a:t>
            </a:r>
            <a:r>
              <a:rPr lang="hr-HR" b="1" u="sng" cap="none" dirty="0" err="1" smtClean="0">
                <a:solidFill>
                  <a:srgbClr val="FFC000"/>
                </a:solidFill>
                <a:ea typeface="Batang" panose="02030600000101010101" pitchFamily="18" charset="-127"/>
              </a:rPr>
              <a:t>number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) </a:t>
            </a:r>
            <a:r>
              <a:rPr lang="hr-HR" cap="none" dirty="0" smtClean="0">
                <a:ea typeface="Batang" panose="02030600000101010101" pitchFamily="18" charset="-127"/>
              </a:rPr>
              <a:t>– osobni identifikacijski broj koji služi za dodatnu zaštitu i privatnost podataka svakoga učenika </a:t>
            </a:r>
          </a:p>
          <a:p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TAN (</a:t>
            </a:r>
            <a:r>
              <a:rPr lang="hr-HR" b="1" u="sng" cap="none" dirty="0" err="1" smtClean="0">
                <a:solidFill>
                  <a:srgbClr val="FFC000"/>
                </a:solidFill>
                <a:ea typeface="Batang" panose="02030600000101010101" pitchFamily="18" charset="-127"/>
              </a:rPr>
              <a:t>transaction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 </a:t>
            </a:r>
            <a:r>
              <a:rPr lang="hr-HR" b="1" u="sng" cap="none" dirty="0" err="1" smtClean="0">
                <a:solidFill>
                  <a:srgbClr val="FFC000"/>
                </a:solidFill>
                <a:ea typeface="Batang" panose="02030600000101010101" pitchFamily="18" charset="-127"/>
              </a:rPr>
              <a:t>authentication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 </a:t>
            </a:r>
            <a:r>
              <a:rPr lang="hr-HR" b="1" u="sng" cap="none" dirty="0" err="1" smtClean="0">
                <a:solidFill>
                  <a:srgbClr val="FFC000"/>
                </a:solidFill>
                <a:ea typeface="Batang" panose="02030600000101010101" pitchFamily="18" charset="-127"/>
              </a:rPr>
              <a:t>number</a:t>
            </a:r>
            <a:r>
              <a:rPr lang="hr-HR" cap="none" dirty="0" smtClean="0">
                <a:ea typeface="Batang" panose="02030600000101010101" pitchFamily="18" charset="-127"/>
              </a:rPr>
              <a:t>) – broj za potvrdu autentičnosti transakcije – zaštitni je broj kojim se potvrđuju značajne radnje unutar sustava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720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3493" y="618517"/>
            <a:ext cx="10054733" cy="978463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Š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to ako izgubim podatke?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2581" y="1442434"/>
            <a:ext cx="10595020" cy="4919729"/>
          </a:xfrm>
        </p:spPr>
        <p:txBody>
          <a:bodyPr/>
          <a:lstStyle/>
          <a:p>
            <a:endParaRPr lang="hr-HR" dirty="0"/>
          </a:p>
          <a:p>
            <a:r>
              <a:rPr lang="hr-HR" cap="none" dirty="0" smtClean="0">
                <a:ea typeface="Batang" panose="02030600000101010101" pitchFamily="18" charset="-127"/>
              </a:rPr>
              <a:t>ako izgubi 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PIN</a:t>
            </a:r>
            <a:r>
              <a:rPr lang="hr-HR" cap="none" dirty="0" smtClean="0">
                <a:ea typeface="Batang" panose="02030600000101010101" pitchFamily="18" charset="-127"/>
              </a:rPr>
              <a:t> ili 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TAN</a:t>
            </a:r>
            <a:r>
              <a:rPr lang="hr-HR" cap="none" dirty="0" smtClean="0">
                <a:ea typeface="Batang" panose="02030600000101010101" pitchFamily="18" charset="-127"/>
              </a:rPr>
              <a:t>, kandidat može nakon prijave na mrežnu stranicu 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www.postani-student.hr</a:t>
            </a:r>
            <a:r>
              <a:rPr lang="hr-HR" cap="none" dirty="0" smtClean="0">
                <a:ea typeface="Batang" panose="02030600000101010101" pitchFamily="18" charset="-127"/>
              </a:rPr>
              <a:t> sa svojom korisničkom oznakom i lozinkom </a:t>
            </a:r>
            <a:r>
              <a:rPr lang="hr-HR" b="1" u="sng" dirty="0" smtClean="0">
                <a:solidFill>
                  <a:srgbClr val="FFC000"/>
                </a:solidFill>
                <a:ea typeface="Batang" panose="02030600000101010101" pitchFamily="18" charset="-127"/>
              </a:rPr>
              <a:t>(</a:t>
            </a:r>
            <a:r>
              <a:rPr lang="hr-HR" b="1" u="sng" dirty="0" err="1">
                <a:solidFill>
                  <a:srgbClr val="FFC000"/>
                </a:solidFill>
                <a:ea typeface="Batang" panose="02030600000101010101" pitchFamily="18" charset="-127"/>
              </a:rPr>
              <a:t>CARNet</a:t>
            </a:r>
            <a:r>
              <a:rPr lang="hr-HR" b="1" u="sng" dirty="0">
                <a:solidFill>
                  <a:srgbClr val="FFC000"/>
                </a:solidFill>
                <a:ea typeface="Batang" panose="02030600000101010101" pitchFamily="18" charset="-127"/>
              </a:rPr>
              <a:t>/HUSO) </a:t>
            </a:r>
            <a:r>
              <a:rPr lang="hr-HR" cap="none" dirty="0" smtClean="0">
                <a:ea typeface="Batang" panose="02030600000101010101" pitchFamily="18" charset="-127"/>
              </a:rPr>
              <a:t>zatražiti ponovno izdavanje isključivo na broj mobilnoga telefona već zapisanoga u sustavu (</a:t>
            </a:r>
            <a:r>
              <a:rPr lang="hr-HR" cap="none" dirty="0" err="1" smtClean="0">
                <a:ea typeface="Batang" panose="02030600000101010101" pitchFamily="18" charset="-127"/>
              </a:rPr>
              <a:t>sms</a:t>
            </a:r>
            <a:r>
              <a:rPr lang="hr-HR" cap="none" dirty="0" smtClean="0">
                <a:ea typeface="Batang" panose="02030600000101010101" pitchFamily="18" charset="-127"/>
              </a:rPr>
              <a:t>-poruka sadržaja </a:t>
            </a:r>
            <a:r>
              <a:rPr lang="hr-HR" b="1" dirty="0" smtClean="0">
                <a:solidFill>
                  <a:srgbClr val="FF0000"/>
                </a:solidFill>
                <a:ea typeface="Batang" panose="02030600000101010101" pitchFamily="18" charset="-127"/>
              </a:rPr>
              <a:t>OPET</a:t>
            </a:r>
            <a:r>
              <a:rPr lang="hr-HR" dirty="0" smtClean="0">
                <a:ea typeface="Batang" panose="02030600000101010101" pitchFamily="18" charset="-127"/>
              </a:rPr>
              <a:t> </a:t>
            </a:r>
            <a:r>
              <a:rPr lang="hr-HR" cap="none" dirty="0" smtClean="0">
                <a:ea typeface="Batang" panose="02030600000101010101" pitchFamily="18" charset="-127"/>
              </a:rPr>
              <a:t>na</a:t>
            </a:r>
            <a:r>
              <a:rPr lang="hr-HR" dirty="0" smtClean="0">
                <a:ea typeface="Batang" panose="02030600000101010101" pitchFamily="18" charset="-127"/>
              </a:rPr>
              <a:t> </a:t>
            </a:r>
            <a:r>
              <a:rPr lang="hr-HR" b="1" dirty="0">
                <a:solidFill>
                  <a:srgbClr val="FF0000"/>
                </a:solidFill>
                <a:ea typeface="Batang" panose="02030600000101010101" pitchFamily="18" charset="-127"/>
              </a:rPr>
              <a:t>66354</a:t>
            </a:r>
            <a:r>
              <a:rPr lang="hr-HR" dirty="0">
                <a:ea typeface="Batang" panose="02030600000101010101" pitchFamily="18" charset="-127"/>
              </a:rPr>
              <a:t>) </a:t>
            </a:r>
          </a:p>
          <a:p>
            <a:r>
              <a:rPr lang="hr-HR" cap="none" dirty="0" smtClean="0">
                <a:ea typeface="Batang" panose="02030600000101010101" pitchFamily="18" charset="-127"/>
              </a:rPr>
              <a:t>ako izgubi korisničku oznaku i lozinku </a:t>
            </a:r>
            <a:r>
              <a:rPr lang="hr-HR" b="1" u="sng" dirty="0" smtClean="0">
                <a:solidFill>
                  <a:srgbClr val="FFC000"/>
                </a:solidFill>
                <a:ea typeface="Batang" panose="02030600000101010101" pitchFamily="18" charset="-127"/>
              </a:rPr>
              <a:t>(</a:t>
            </a:r>
            <a:r>
              <a:rPr lang="hr-HR" b="1" u="sng" dirty="0" err="1">
                <a:solidFill>
                  <a:srgbClr val="FFC000"/>
                </a:solidFill>
                <a:ea typeface="Batang" panose="02030600000101010101" pitchFamily="18" charset="-127"/>
              </a:rPr>
              <a:t>CARNet</a:t>
            </a:r>
            <a:r>
              <a:rPr lang="hr-HR" b="1" u="sng" dirty="0">
                <a:solidFill>
                  <a:srgbClr val="FFC000"/>
                </a:solidFill>
                <a:ea typeface="Batang" panose="02030600000101010101" pitchFamily="18" charset="-127"/>
              </a:rPr>
              <a:t>/HUSO</a:t>
            </a:r>
            <a:r>
              <a:rPr lang="hr-HR" dirty="0">
                <a:ea typeface="Batang" panose="02030600000101010101" pitchFamily="18" charset="-127"/>
              </a:rPr>
              <a:t>), </a:t>
            </a:r>
            <a:r>
              <a:rPr lang="hr-HR" cap="none" dirty="0" smtClean="0">
                <a:ea typeface="Batang" panose="02030600000101010101" pitchFamily="18" charset="-127"/>
              </a:rPr>
              <a:t>kandidat može zatražiti njihovo ponovno izdavanje od </a:t>
            </a:r>
            <a:r>
              <a:rPr lang="hr-HR" b="1" u="sng" cap="none" dirty="0" err="1" smtClean="0">
                <a:solidFill>
                  <a:srgbClr val="FFC000"/>
                </a:solidFill>
                <a:ea typeface="Batang" panose="02030600000101010101" pitchFamily="18" charset="-127"/>
              </a:rPr>
              <a:t>carnetovog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 administratora škole </a:t>
            </a:r>
            <a:r>
              <a:rPr lang="hr-HR" b="1" u="sng" dirty="0" smtClean="0">
                <a:solidFill>
                  <a:srgbClr val="FFC000"/>
                </a:solidFill>
                <a:ea typeface="Batang" panose="02030600000101010101" pitchFamily="18" charset="-127"/>
              </a:rPr>
              <a:t>– </a:t>
            </a:r>
            <a:r>
              <a:rPr lang="hr-HR" b="1" u="sng" dirty="0">
                <a:solidFill>
                  <a:srgbClr val="FFC000"/>
                </a:solidFill>
                <a:ea typeface="Batang" panose="02030600000101010101" pitchFamily="18" charset="-127"/>
              </a:rPr>
              <a:t>ETŠ</a:t>
            </a:r>
            <a:r>
              <a:rPr lang="hr-HR" dirty="0">
                <a:ea typeface="Batang" panose="02030600000101010101" pitchFamily="18" charset="-127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671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9099" y="618518"/>
            <a:ext cx="10119127" cy="901190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ezultati ispita državne mature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43945" y="1519708"/>
            <a:ext cx="10633656" cy="4790940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 smtClean="0">
                <a:ea typeface="Batang" panose="02030600000101010101" pitchFamily="18" charset="-127"/>
              </a:rPr>
              <a:t>U</a:t>
            </a:r>
            <a:r>
              <a:rPr lang="hr-HR" cap="none" dirty="0" smtClean="0">
                <a:ea typeface="Batang" panose="02030600000101010101" pitchFamily="18" charset="-127"/>
              </a:rPr>
              <a:t>čenik</a:t>
            </a:r>
            <a:r>
              <a:rPr lang="hr-HR" dirty="0" smtClean="0">
                <a:ea typeface="Batang" panose="02030600000101010101" pitchFamily="18" charset="-127"/>
              </a:rPr>
              <a:t> </a:t>
            </a:r>
            <a:r>
              <a:rPr lang="hr-HR" b="1" u="sng" dirty="0">
                <a:ea typeface="Batang" panose="02030600000101010101" pitchFamily="18" charset="-127"/>
              </a:rPr>
              <a:t>J</a:t>
            </a:r>
            <a:r>
              <a:rPr lang="hr-HR" b="1" u="sng" dirty="0">
                <a:solidFill>
                  <a:srgbClr val="002060"/>
                </a:solidFill>
                <a:ea typeface="Batang" panose="02030600000101010101" pitchFamily="18" charset="-127"/>
              </a:rPr>
              <a:t>E POLOŽIO DRŽAVNU MATURU AKO </a:t>
            </a:r>
            <a:r>
              <a:rPr lang="hr-HR" b="1" u="sng" dirty="0" smtClean="0">
                <a:solidFill>
                  <a:srgbClr val="002060"/>
                </a:solidFill>
                <a:ea typeface="Batang" panose="02030600000101010101" pitchFamily="18" charset="-127"/>
              </a:rPr>
              <a:t>POLOŽI </a:t>
            </a:r>
            <a:r>
              <a:rPr lang="hr-HR" b="1" u="sng" dirty="0">
                <a:solidFill>
                  <a:srgbClr val="002060"/>
                </a:solidFill>
                <a:ea typeface="Batang" panose="02030600000101010101" pitchFamily="18" charset="-127"/>
              </a:rPr>
              <a:t>SVA TRI PREDMETA </a:t>
            </a:r>
            <a:r>
              <a:rPr lang="hr-HR" cap="none" dirty="0" smtClean="0">
                <a:ea typeface="Batang" panose="02030600000101010101" pitchFamily="18" charset="-127"/>
              </a:rPr>
              <a:t>koja čine </a:t>
            </a:r>
            <a:r>
              <a:rPr lang="hr-HR" b="1" u="sng" dirty="0" smtClean="0">
                <a:solidFill>
                  <a:srgbClr val="C00000"/>
                </a:solidFill>
                <a:ea typeface="Batang" panose="02030600000101010101" pitchFamily="18" charset="-127"/>
              </a:rPr>
              <a:t>obvezni </a:t>
            </a:r>
            <a:r>
              <a:rPr lang="hr-HR" b="1" u="sng" dirty="0">
                <a:solidFill>
                  <a:srgbClr val="C00000"/>
                </a:solidFill>
                <a:ea typeface="Batang" panose="02030600000101010101" pitchFamily="18" charset="-127"/>
              </a:rPr>
              <a:t>dio </a:t>
            </a:r>
            <a:r>
              <a:rPr lang="hr-HR" cap="none" dirty="0" smtClean="0">
                <a:ea typeface="Batang" panose="02030600000101010101" pitchFamily="18" charset="-127"/>
              </a:rPr>
              <a:t>državne mature. To znači da se, i u slučaju da ne položi ispite iz izbornog dijela, smatra da je učenik položio državnu maturu. </a:t>
            </a:r>
          </a:p>
          <a:p>
            <a:r>
              <a:rPr lang="hr-HR" cap="none" dirty="0">
                <a:ea typeface="Batang" panose="02030600000101010101" pitchFamily="18" charset="-127"/>
              </a:rPr>
              <a:t>N</a:t>
            </a:r>
            <a:r>
              <a:rPr lang="hr-HR" cap="none" dirty="0" smtClean="0">
                <a:ea typeface="Batang" panose="02030600000101010101" pitchFamily="18" charset="-127"/>
              </a:rPr>
              <a:t>ovim pravilnikom o polaganju državne mature ukinuta je odredba poništenja ispita učenicima koji u kalendarskoj godini ne polože sve ispite obveznoga dijela mature. Ispiti se više ne poništavaju. Učenik u sljedećoj godini (roku) može polagati samo </a:t>
            </a:r>
            <a:r>
              <a:rPr lang="hr-HR" cap="none" dirty="0" err="1" smtClean="0">
                <a:ea typeface="Batang" panose="02030600000101010101" pitchFamily="18" charset="-127"/>
              </a:rPr>
              <a:t>nepoložene</a:t>
            </a:r>
            <a:r>
              <a:rPr lang="hr-HR" cap="none" dirty="0" smtClean="0">
                <a:ea typeface="Batang" panose="02030600000101010101" pitchFamily="18" charset="-127"/>
              </a:rPr>
              <a:t> ispite. Broj polaganja i vremenski rok nisu propisani. </a:t>
            </a:r>
          </a:p>
          <a:p>
            <a:r>
              <a:rPr lang="hr-HR" cap="none" dirty="0">
                <a:ea typeface="Batang" panose="02030600000101010101" pitchFamily="18" charset="-127"/>
              </a:rPr>
              <a:t>R</a:t>
            </a:r>
            <a:r>
              <a:rPr lang="hr-HR" cap="none" dirty="0" smtClean="0">
                <a:ea typeface="Batang" panose="02030600000101010101" pitchFamily="18" charset="-127"/>
              </a:rPr>
              <a:t>ezultati ispita državne mature bit će dostupni na mrežnoj stranici 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www.postani-student.hr</a:t>
            </a:r>
            <a:r>
              <a:rPr lang="hr-HR" cap="none" dirty="0" smtClean="0">
                <a:ea typeface="Batang" panose="02030600000101010101" pitchFamily="18" charset="-127"/>
              </a:rPr>
              <a:t> pod poveznicom </a:t>
            </a:r>
            <a:r>
              <a:rPr lang="hr-HR" b="1" u="sng" cap="none" dirty="0" smtClean="0">
                <a:solidFill>
                  <a:srgbClr val="FFC000"/>
                </a:solidFill>
                <a:ea typeface="Batang" panose="02030600000101010101" pitchFamily="18" charset="-127"/>
              </a:rPr>
              <a:t>“moji rezultati”. </a:t>
            </a:r>
          </a:p>
          <a:p>
            <a:r>
              <a:rPr lang="hr-HR" cap="none" dirty="0" err="1">
                <a:ea typeface="Batang" panose="02030600000101010101" pitchFamily="18" charset="-127"/>
              </a:rPr>
              <a:t>R</a:t>
            </a:r>
            <a:r>
              <a:rPr lang="it-IT" cap="none" dirty="0" err="1" smtClean="0">
                <a:ea typeface="Batang" panose="02030600000101010101" pitchFamily="18" charset="-127"/>
              </a:rPr>
              <a:t>ezultati</a:t>
            </a:r>
            <a:r>
              <a:rPr lang="it-IT" cap="none" dirty="0" smtClean="0">
                <a:ea typeface="Batang" panose="02030600000101010101" pitchFamily="18" charset="-127"/>
              </a:rPr>
              <a:t> </a:t>
            </a:r>
            <a:r>
              <a:rPr lang="it-IT" cap="none" dirty="0" err="1" smtClean="0">
                <a:ea typeface="Batang" panose="02030600000101010101" pitchFamily="18" charset="-127"/>
              </a:rPr>
              <a:t>ispita</a:t>
            </a:r>
            <a:r>
              <a:rPr lang="it-IT" cap="none" dirty="0" smtClean="0">
                <a:ea typeface="Batang" panose="02030600000101010101" pitchFamily="18" charset="-127"/>
              </a:rPr>
              <a:t> </a:t>
            </a:r>
            <a:r>
              <a:rPr lang="it-IT" cap="none" dirty="0" err="1" smtClean="0">
                <a:ea typeface="Batang" panose="02030600000101010101" pitchFamily="18" charset="-127"/>
              </a:rPr>
              <a:t>državne</a:t>
            </a:r>
            <a:r>
              <a:rPr lang="it-IT" cap="none" dirty="0" smtClean="0">
                <a:ea typeface="Batang" panose="02030600000101010101" pitchFamily="18" charset="-127"/>
              </a:rPr>
              <a:t> mature su </a:t>
            </a:r>
            <a:r>
              <a:rPr lang="it-IT" b="1" u="sng" cap="none" dirty="0" err="1" smtClean="0">
                <a:solidFill>
                  <a:srgbClr val="FF0000"/>
                </a:solidFill>
                <a:ea typeface="Batang" panose="02030600000101010101" pitchFamily="18" charset="-127"/>
              </a:rPr>
              <a:t>trajni</a:t>
            </a:r>
            <a:r>
              <a:rPr lang="it-IT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96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5008" y="618517"/>
            <a:ext cx="10003218" cy="1004221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ezultati ispita državne mature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46975" y="1493950"/>
            <a:ext cx="10530625" cy="4997002"/>
          </a:xfrm>
        </p:spPr>
        <p:txBody>
          <a:bodyPr/>
          <a:lstStyle/>
          <a:p>
            <a:endParaRPr lang="hr-HR" dirty="0"/>
          </a:p>
          <a:p>
            <a:r>
              <a:rPr lang="hr-HR" cap="none" dirty="0" smtClean="0">
                <a:ea typeface="Batang" panose="02030600000101010101" pitchFamily="18" charset="-127"/>
              </a:rPr>
              <a:t>Učenici koji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ne obrane završni rad , ne mogu dobiti potvrdu </a:t>
            </a:r>
            <a:r>
              <a:rPr lang="hr-HR" cap="none" dirty="0" smtClean="0">
                <a:ea typeface="Batang" panose="02030600000101010101" pitchFamily="18" charset="-127"/>
              </a:rPr>
              <a:t>o položenim ispitima državne mature, odnosno ukoliko učenik položi ispite Državne mature, a ne obrani </a:t>
            </a:r>
            <a:r>
              <a:rPr lang="hr-HR" cap="none" dirty="0">
                <a:ea typeface="Batang" panose="02030600000101010101" pitchFamily="18" charset="-127"/>
              </a:rPr>
              <a:t>Z</a:t>
            </a:r>
            <a:r>
              <a:rPr lang="hr-HR" cap="none" dirty="0" smtClean="0">
                <a:ea typeface="Batang" panose="02030600000101010101" pitchFamily="18" charset="-127"/>
              </a:rPr>
              <a:t>avršni rad, </a:t>
            </a:r>
            <a:r>
              <a:rPr lang="hr-HR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ne može se upisati na željeni fakultet.</a:t>
            </a:r>
            <a:endParaRPr lang="hr-HR" b="1" u="sng" cap="none" dirty="0" smtClean="0">
              <a:solidFill>
                <a:srgbClr val="FF0000"/>
              </a:solidFill>
              <a:ea typeface="Batang" panose="02030600000101010101" pitchFamily="18" charset="-127"/>
            </a:endParaRPr>
          </a:p>
          <a:p>
            <a:endParaRPr lang="hr-HR" b="1" u="sng" cap="none" dirty="0" smtClean="0">
              <a:solidFill>
                <a:srgbClr val="FFC000"/>
              </a:solidFill>
              <a:ea typeface="Batang" panose="02030600000101010101" pitchFamily="18" charset="-127"/>
            </a:endParaRPr>
          </a:p>
          <a:p>
            <a:r>
              <a:rPr lang="hr-HR" cap="none" dirty="0">
                <a:ea typeface="Batang" panose="02030600000101010101" pitchFamily="18" charset="-127"/>
              </a:rPr>
              <a:t>U</a:t>
            </a:r>
            <a:r>
              <a:rPr lang="hr-HR" cap="none" dirty="0" smtClean="0">
                <a:ea typeface="Batang" panose="02030600000101010101" pitchFamily="18" charset="-127"/>
              </a:rPr>
              <a:t>čenici strukovnih škola i ostali kandidati dobivaju </a:t>
            </a:r>
            <a:r>
              <a:rPr lang="hr-HR" b="1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Potvrdu o položenim ispitima državne mature </a:t>
            </a:r>
            <a:r>
              <a:rPr lang="hr-HR" cap="none" dirty="0" smtClean="0">
                <a:ea typeface="Batang" panose="02030600000101010101" pitchFamily="18" charset="-127"/>
              </a:rPr>
              <a:t>u kojima su upisane ocjene obveznih i/ili izbornih ispita.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855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3645" y="618517"/>
            <a:ext cx="9964581" cy="592097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alendar aktivnosti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62885" y="1210614"/>
            <a:ext cx="10415341" cy="5306096"/>
          </a:xfrm>
        </p:spPr>
        <p:txBody>
          <a:bodyPr/>
          <a:lstStyle/>
          <a:p>
            <a:endParaRPr lang="hr-HR" dirty="0"/>
          </a:p>
          <a:p>
            <a:r>
              <a:rPr lang="hr-HR" cap="none" dirty="0" smtClean="0"/>
              <a:t>isporuka </a:t>
            </a:r>
            <a:r>
              <a:rPr lang="hr-HR" b="1" u="sng" cap="none" dirty="0" err="1" smtClean="0">
                <a:solidFill>
                  <a:srgbClr val="FFC000"/>
                </a:solidFill>
              </a:rPr>
              <a:t>pin-a</a:t>
            </a:r>
            <a:r>
              <a:rPr lang="hr-HR" b="1" u="sng" cap="none" dirty="0" smtClean="0">
                <a:solidFill>
                  <a:srgbClr val="FFC000"/>
                </a:solidFill>
              </a:rPr>
              <a:t> i </a:t>
            </a:r>
            <a:r>
              <a:rPr lang="hr-HR" b="1" u="sng" cap="none" dirty="0" err="1" smtClean="0">
                <a:solidFill>
                  <a:srgbClr val="FFC000"/>
                </a:solidFill>
              </a:rPr>
              <a:t>tan</a:t>
            </a:r>
            <a:r>
              <a:rPr lang="hr-HR" b="1" u="sng" cap="none" dirty="0" smtClean="0">
                <a:solidFill>
                  <a:srgbClr val="FFC000"/>
                </a:solidFill>
              </a:rPr>
              <a:t>-a</a:t>
            </a:r>
            <a:r>
              <a:rPr lang="hr-HR" cap="none" dirty="0" smtClean="0"/>
              <a:t>: prilikom prve prijave u sustav </a:t>
            </a:r>
          </a:p>
          <a:p>
            <a:r>
              <a:rPr lang="it-IT" cap="none" dirty="0" err="1" smtClean="0"/>
              <a:t>prijave</a:t>
            </a:r>
            <a:r>
              <a:rPr lang="it-IT" cap="none" dirty="0" smtClean="0"/>
              <a:t> </a:t>
            </a:r>
            <a:r>
              <a:rPr lang="it-IT" cap="none" dirty="0" err="1" smtClean="0"/>
              <a:t>ispita</a:t>
            </a:r>
            <a:r>
              <a:rPr lang="it-IT" cap="none" dirty="0" smtClean="0"/>
              <a:t> </a:t>
            </a:r>
            <a:r>
              <a:rPr lang="it-IT" cap="none" dirty="0" err="1" smtClean="0"/>
              <a:t>državne</a:t>
            </a:r>
            <a:r>
              <a:rPr lang="it-IT" cap="none" dirty="0" smtClean="0"/>
              <a:t> mature: </a:t>
            </a:r>
            <a:r>
              <a:rPr lang="it-IT" b="1" cap="none" dirty="0" smtClean="0">
                <a:solidFill>
                  <a:srgbClr val="FFC000"/>
                </a:solidFill>
              </a:rPr>
              <a:t>1.12.201</a:t>
            </a:r>
            <a:r>
              <a:rPr lang="hr-HR" b="1" cap="none" dirty="0">
                <a:solidFill>
                  <a:srgbClr val="FFC000"/>
                </a:solidFill>
              </a:rPr>
              <a:t>5</a:t>
            </a:r>
            <a:r>
              <a:rPr lang="it-IT" b="1" cap="none" dirty="0" smtClean="0">
                <a:solidFill>
                  <a:srgbClr val="FFC000"/>
                </a:solidFill>
              </a:rPr>
              <a:t>. – </a:t>
            </a:r>
            <a:r>
              <a:rPr lang="hr-HR" b="1" cap="none" dirty="0" smtClean="0">
                <a:solidFill>
                  <a:srgbClr val="FFC000"/>
                </a:solidFill>
              </a:rPr>
              <a:t>2</a:t>
            </a:r>
            <a:r>
              <a:rPr lang="it-IT" b="1" cap="none" dirty="0" smtClean="0">
                <a:solidFill>
                  <a:srgbClr val="FFC000"/>
                </a:solidFill>
              </a:rPr>
              <a:t>.02.201</a:t>
            </a:r>
            <a:r>
              <a:rPr lang="hr-HR" b="1" cap="none" dirty="0" smtClean="0">
                <a:solidFill>
                  <a:srgbClr val="FFC000"/>
                </a:solidFill>
              </a:rPr>
              <a:t>6.</a:t>
            </a:r>
            <a:r>
              <a:rPr lang="it-IT" b="1" cap="none" dirty="0" smtClean="0">
                <a:solidFill>
                  <a:srgbClr val="FFC000"/>
                </a:solidFill>
              </a:rPr>
              <a:t> </a:t>
            </a:r>
            <a:r>
              <a:rPr lang="hr-HR" b="1" cap="none" dirty="0" smtClean="0">
                <a:solidFill>
                  <a:srgbClr val="FFC000"/>
                </a:solidFill>
              </a:rPr>
              <a:t>(do 12:00 h)</a:t>
            </a:r>
            <a:endParaRPr lang="it-IT" b="1" cap="none" dirty="0" smtClean="0">
              <a:solidFill>
                <a:srgbClr val="FFC000"/>
              </a:solidFill>
            </a:endParaRPr>
          </a:p>
          <a:p>
            <a:r>
              <a:rPr lang="pl-PL" cap="none" dirty="0" smtClean="0"/>
              <a:t>potvrđivanje osobnih podataka: </a:t>
            </a:r>
            <a:r>
              <a:rPr lang="pl-PL" b="1" cap="none" dirty="0" smtClean="0">
                <a:solidFill>
                  <a:srgbClr val="FFC000"/>
                </a:solidFill>
              </a:rPr>
              <a:t>1.12.2015. – 1.02.2016. </a:t>
            </a:r>
          </a:p>
          <a:p>
            <a:r>
              <a:rPr lang="pl-PL" cap="none" dirty="0" smtClean="0"/>
              <a:t>potvrđivanje ocjena 1. do 3. razreda: </a:t>
            </a:r>
            <a:r>
              <a:rPr lang="pl-PL" b="1" cap="none" dirty="0" smtClean="0">
                <a:solidFill>
                  <a:srgbClr val="FFC000"/>
                </a:solidFill>
              </a:rPr>
              <a:t>1.12.2015. – 1.02.2016. </a:t>
            </a:r>
          </a:p>
          <a:p>
            <a:r>
              <a:rPr lang="hr-HR" cap="none" dirty="0" smtClean="0"/>
              <a:t>potvrđivanje ocjena 4. razreda: </a:t>
            </a:r>
            <a:r>
              <a:rPr lang="hr-HR" b="1" cap="none" dirty="0" smtClean="0">
                <a:solidFill>
                  <a:srgbClr val="FF0000"/>
                </a:solidFill>
              </a:rPr>
              <a:t>(do 30.06.2016.)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7863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7583" y="618518"/>
            <a:ext cx="10170644" cy="746644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alendar polaganja ispita državne mature 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78794" y="1262130"/>
            <a:ext cx="10298805" cy="5434884"/>
          </a:xfrm>
        </p:spPr>
        <p:txBody>
          <a:bodyPr/>
          <a:lstStyle/>
          <a:p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LJETNI ROK</a:t>
            </a:r>
          </a:p>
          <a:p>
            <a:pPr marL="0" indent="0">
              <a:buNone/>
            </a:pP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6.6.2016. – 27.6.2016.</a:t>
            </a:r>
          </a:p>
          <a:p>
            <a:pPr marL="0" indent="0">
              <a:buNone/>
            </a:pP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obvezni ispiti, po završetku nastavne godine 2015./2016.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hrvatski jezik – esej				14.6.2016.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hrvatski jezik – test				15.6.2016.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engleski jezik					21.6.2016.</a:t>
            </a:r>
          </a:p>
          <a:p>
            <a:pPr marL="0" indent="0">
              <a:buNone/>
            </a:pPr>
            <a:r>
              <a:rPr lang="hr-HR" u="sng" cap="none" dirty="0" smtClean="0">
                <a:ea typeface="Batang" panose="02030600000101010101" pitchFamily="18" charset="-127"/>
              </a:rPr>
              <a:t>matematika					23.6.2016.</a:t>
            </a:r>
            <a:endParaRPr lang="hr-HR" cap="none" dirty="0" smtClean="0"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Objava rezultata				13.7.2016.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Rok za prigovore				15.7.2016.</a:t>
            </a:r>
          </a:p>
          <a:p>
            <a:pPr marL="0" indent="0">
              <a:buNone/>
            </a:pPr>
            <a:r>
              <a:rPr lang="hr-HR" cap="none" dirty="0">
                <a:ea typeface="Batang" panose="02030600000101010101" pitchFamily="18" charset="-127"/>
              </a:rPr>
              <a:t>K</a:t>
            </a:r>
            <a:r>
              <a:rPr lang="hr-HR" cap="none" dirty="0" smtClean="0">
                <a:ea typeface="Batang" panose="02030600000101010101" pitchFamily="18" charset="-127"/>
              </a:rPr>
              <a:t>onačni rezultati				18.7.2016.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Podjela potvrda o položenim ispitima	21.7.2016.</a:t>
            </a:r>
            <a:endParaRPr lang="hr-HR" cap="none" dirty="0"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56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9163" y="682911"/>
            <a:ext cx="9887308" cy="656491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alendar polaganja ispita državne mature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37127" y="1184856"/>
            <a:ext cx="10440473" cy="5473521"/>
          </a:xfrm>
        </p:spPr>
        <p:txBody>
          <a:bodyPr/>
          <a:lstStyle/>
          <a:p>
            <a:r>
              <a:rPr lang="hr-HR" b="1" u="sng" dirty="0" smtClean="0">
                <a:solidFill>
                  <a:srgbClr val="FF0000"/>
                </a:solidFill>
                <a:ea typeface="Batang" panose="02030600000101010101" pitchFamily="18" charset="-127"/>
              </a:rPr>
              <a:t>Jesenski rok</a:t>
            </a:r>
          </a:p>
          <a:p>
            <a:pPr marL="0" indent="0">
              <a:buNone/>
            </a:pP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24.8.2016. – 9.9.2016.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objava rezultata					14.9.2015.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rok za prigovore					16.9.2015.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konačni rezultati					20.9.2015.</a:t>
            </a:r>
          </a:p>
          <a:p>
            <a:pPr marL="0" indent="0">
              <a:buNone/>
            </a:pPr>
            <a:r>
              <a:rPr lang="hr-HR" cap="none" dirty="0" smtClean="0">
                <a:ea typeface="Batang" panose="02030600000101010101" pitchFamily="18" charset="-127"/>
              </a:rPr>
              <a:t>podjela potvrda o položenim ispitima		22.9.2015.</a:t>
            </a:r>
            <a:endParaRPr lang="hr-HR" cap="none" dirty="0"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74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836796"/>
          </a:xfrm>
        </p:spPr>
        <p:txBody>
          <a:bodyPr/>
          <a:lstStyle/>
          <a:p>
            <a:r>
              <a:rPr lang="hr-HR" cap="none" dirty="0" smtClean="0">
                <a:solidFill>
                  <a:srgbClr val="FF0000"/>
                </a:solidFill>
              </a:rPr>
              <a:t>Korisne web stranice </a:t>
            </a:r>
            <a:endParaRPr lang="hr-HR" cap="none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02276" y="1249251"/>
            <a:ext cx="10775324" cy="5486399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b="1" cap="none" dirty="0" smtClean="0">
                <a:solidFill>
                  <a:srgbClr val="FFC000"/>
                </a:solidFill>
              </a:rPr>
              <a:t>www.postani-student.hr </a:t>
            </a:r>
            <a:r>
              <a:rPr lang="hr-HR" cap="none" dirty="0" smtClean="0"/>
              <a:t>– nacionalni informacijski sustav prijava na visoka učilišta (</a:t>
            </a:r>
            <a:r>
              <a:rPr lang="hr-HR" b="1" cap="none" dirty="0" err="1" smtClean="0">
                <a:solidFill>
                  <a:srgbClr val="FFC000"/>
                </a:solidFill>
              </a:rPr>
              <a:t>nispvu</a:t>
            </a:r>
            <a:r>
              <a:rPr lang="hr-HR" b="1" cap="none" dirty="0" smtClean="0">
                <a:solidFill>
                  <a:srgbClr val="FFC000"/>
                </a:solidFill>
              </a:rPr>
              <a:t>) </a:t>
            </a:r>
          </a:p>
          <a:p>
            <a:r>
              <a:rPr lang="hr-HR" b="1" cap="none" dirty="0" smtClean="0">
                <a:solidFill>
                  <a:srgbClr val="FFC000"/>
                </a:solidFill>
              </a:rPr>
              <a:t>www.ncvvo.hr </a:t>
            </a:r>
            <a:r>
              <a:rPr lang="hr-HR" cap="none" dirty="0" smtClean="0"/>
              <a:t>– nacionalni centar za vanjsko vrednovanje obrazovanja (</a:t>
            </a:r>
            <a:r>
              <a:rPr lang="hr-HR" cap="none" dirty="0" err="1" smtClean="0"/>
              <a:t>ncvvo</a:t>
            </a:r>
            <a:r>
              <a:rPr lang="hr-HR" cap="none" dirty="0" smtClean="0"/>
              <a:t>) </a:t>
            </a:r>
          </a:p>
          <a:p>
            <a:r>
              <a:rPr lang="pl-PL" b="1" cap="none" dirty="0" smtClean="0">
                <a:solidFill>
                  <a:srgbClr val="FFC000"/>
                </a:solidFill>
              </a:rPr>
              <a:t>www.studij.hr </a:t>
            </a:r>
            <a:r>
              <a:rPr lang="pl-PL" cap="none" dirty="0" smtClean="0"/>
              <a:t>– agencija za znanost i visoko obrazovanje (azvo) </a:t>
            </a:r>
          </a:p>
          <a:p>
            <a:r>
              <a:rPr lang="pl-PL" b="1" cap="none" dirty="0" smtClean="0">
                <a:solidFill>
                  <a:srgbClr val="FFC000"/>
                </a:solidFill>
              </a:rPr>
              <a:t>www.azvo.hr</a:t>
            </a:r>
            <a:r>
              <a:rPr lang="pl-PL" cap="none" dirty="0" smtClean="0"/>
              <a:t>/preglednik - preglednik studijskih programa, agencija za znanost i visoko obrazovanje (azvo) </a:t>
            </a:r>
          </a:p>
          <a:p>
            <a:r>
              <a:rPr lang="hr-HR" b="1" cap="none" dirty="0" smtClean="0">
                <a:solidFill>
                  <a:srgbClr val="FFC000"/>
                </a:solidFill>
              </a:rPr>
              <a:t>www.mzos.hr </a:t>
            </a:r>
            <a:r>
              <a:rPr lang="hr-HR" cap="none" dirty="0" smtClean="0"/>
              <a:t>– ministarstvo znanosti, obrazovanje i športa (</a:t>
            </a:r>
            <a:r>
              <a:rPr lang="hr-HR" cap="none" dirty="0" err="1" smtClean="0"/>
              <a:t>mzoš</a:t>
            </a:r>
            <a:r>
              <a:rPr lang="hr-HR" cap="none" dirty="0" smtClean="0"/>
              <a:t>) </a:t>
            </a:r>
          </a:p>
          <a:p>
            <a:r>
              <a:rPr lang="hr-HR" b="1" cap="none" dirty="0" smtClean="0">
                <a:solidFill>
                  <a:srgbClr val="FFC000"/>
                </a:solidFill>
              </a:rPr>
              <a:t>www.skole.hr </a:t>
            </a:r>
            <a:r>
              <a:rPr lang="hr-HR" cap="none" dirty="0" smtClean="0"/>
              <a:t>– portal za škole </a:t>
            </a:r>
          </a:p>
          <a:p>
            <a:r>
              <a:rPr lang="pl-PL" b="1" cap="none" dirty="0" smtClean="0">
                <a:solidFill>
                  <a:srgbClr val="FFC000"/>
                </a:solidFill>
              </a:rPr>
              <a:t>www.drzavnamatura.skole.hr</a:t>
            </a:r>
            <a:r>
              <a:rPr lang="pl-PL" cap="none" dirty="0" smtClean="0"/>
              <a:t> – informacije o državnoj maturi </a:t>
            </a:r>
          </a:p>
          <a:p>
            <a:r>
              <a:rPr lang="hr-HR" b="1" cap="none" dirty="0" smtClean="0">
                <a:solidFill>
                  <a:srgbClr val="FFC000"/>
                </a:solidFill>
              </a:rPr>
              <a:t>matura@skole.hr, 01/6661 500 </a:t>
            </a:r>
            <a:r>
              <a:rPr lang="hr-HR" cap="none" dirty="0" smtClean="0"/>
              <a:t>– </a:t>
            </a:r>
            <a:r>
              <a:rPr lang="hr-HR" cap="none" dirty="0" err="1" smtClean="0"/>
              <a:t>carnetova</a:t>
            </a:r>
            <a:r>
              <a:rPr lang="hr-HR" cap="none" dirty="0" smtClean="0"/>
              <a:t> služba za podršku korisnicima za dvojbe, pitanja ili probleme vezane uz prijavu u sustav, polaganje ispita državne mature ili prijavu studijskih programa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3192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Š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to je državna matura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dirty="0" smtClean="0"/>
              <a:t>D</a:t>
            </a:r>
            <a:r>
              <a:rPr lang="hr-HR" sz="8000" cap="none" dirty="0" smtClean="0"/>
              <a:t>ržavna matura je skup ispita čijim polaganjem učenici gimnazijskoga programa završavaju srednje obrazovanje</a:t>
            </a:r>
            <a:r>
              <a:rPr lang="hr-HR" sz="8000" dirty="0" smtClean="0"/>
              <a:t>. </a:t>
            </a:r>
            <a:endParaRPr lang="hr-HR" sz="8000" dirty="0"/>
          </a:p>
          <a:p>
            <a:r>
              <a:rPr lang="hr-HR" sz="8000" cap="none" dirty="0"/>
              <a:t>I</a:t>
            </a:r>
            <a:r>
              <a:rPr lang="hr-HR" sz="8000" cap="none" dirty="0" smtClean="0"/>
              <a:t>spite državne mature, osim učenika gimnazijskih programa obrazovanja, polažu i učenici najmanje </a:t>
            </a:r>
            <a:r>
              <a:rPr lang="hr-HR" sz="8000" u="sng" cap="none" dirty="0" smtClean="0">
                <a:solidFill>
                  <a:srgbClr val="FF0000"/>
                </a:solidFill>
              </a:rPr>
              <a:t>četverogodišnjih strukovnih i umjetničkih programa obrazovanja </a:t>
            </a:r>
            <a:r>
              <a:rPr lang="hr-HR" sz="8000" cap="none" dirty="0" smtClean="0"/>
              <a:t>koji srednje obrazovanje </a:t>
            </a:r>
            <a:r>
              <a:rPr lang="hr-HR" sz="8000" u="sng" cap="none" dirty="0" smtClean="0">
                <a:solidFill>
                  <a:srgbClr val="FF0000"/>
                </a:solidFill>
              </a:rPr>
              <a:t>završavaju izradbom i obranom završnoga rada </a:t>
            </a:r>
            <a:r>
              <a:rPr lang="hr-HR" sz="8000" cap="none" dirty="0" smtClean="0"/>
              <a:t>u organizaciji i provedbi škole, ako </a:t>
            </a:r>
            <a:r>
              <a:rPr lang="hr-HR" sz="8000" b="1" cap="none" dirty="0" smtClean="0">
                <a:solidFill>
                  <a:srgbClr val="FFC000"/>
                </a:solidFill>
              </a:rPr>
              <a:t>žele nastaviti obrazovanje na visokoškolskoj razini</a:t>
            </a:r>
            <a:r>
              <a:rPr lang="hr-HR" sz="8000" cap="none" dirty="0" smtClean="0">
                <a:solidFill>
                  <a:srgbClr val="FFC000"/>
                </a:solidFill>
              </a:rPr>
              <a:t>. </a:t>
            </a:r>
          </a:p>
          <a:p>
            <a:r>
              <a:rPr lang="hr-HR" sz="8000" cap="none" dirty="0"/>
              <a:t>P</a:t>
            </a:r>
            <a:r>
              <a:rPr lang="hr-HR" sz="8000" cap="none" dirty="0" smtClean="0"/>
              <a:t>ostoje </a:t>
            </a:r>
            <a:r>
              <a:rPr lang="hr-HR" sz="8000" b="1" cap="none" dirty="0" smtClean="0">
                <a:solidFill>
                  <a:srgbClr val="0070C0"/>
                </a:solidFill>
              </a:rPr>
              <a:t>obvezni </a:t>
            </a:r>
            <a:r>
              <a:rPr lang="hr-HR" sz="8000" cap="none" dirty="0" smtClean="0">
                <a:solidFill>
                  <a:srgbClr val="0070C0"/>
                </a:solidFill>
              </a:rPr>
              <a:t>i </a:t>
            </a:r>
            <a:r>
              <a:rPr lang="hr-HR" sz="8000" b="1" cap="none" dirty="0" smtClean="0">
                <a:solidFill>
                  <a:srgbClr val="0070C0"/>
                </a:solidFill>
              </a:rPr>
              <a:t>izborni </a:t>
            </a:r>
            <a:r>
              <a:rPr lang="hr-HR" sz="8000" cap="none" dirty="0" smtClean="0"/>
              <a:t>ispiti državne mature, a </a:t>
            </a:r>
            <a:r>
              <a:rPr lang="hr-HR" sz="8000" b="1" cap="none" dirty="0" smtClean="0">
                <a:solidFill>
                  <a:srgbClr val="0070C0"/>
                </a:solidFill>
              </a:rPr>
              <a:t>jednaki </a:t>
            </a:r>
            <a:r>
              <a:rPr lang="hr-HR" sz="8000" cap="none" dirty="0" smtClean="0"/>
              <a:t>su za </a:t>
            </a:r>
            <a:r>
              <a:rPr lang="hr-HR" sz="8000" b="1" cap="none" dirty="0" smtClean="0">
                <a:solidFill>
                  <a:srgbClr val="0070C0"/>
                </a:solidFill>
              </a:rPr>
              <a:t>sve </a:t>
            </a:r>
            <a:r>
              <a:rPr lang="hr-HR" sz="8000" cap="none" dirty="0" smtClean="0"/>
              <a:t>učenike i svi ih učenici polažu </a:t>
            </a:r>
            <a:r>
              <a:rPr lang="hr-HR" sz="8000" b="1" cap="none" dirty="0" smtClean="0">
                <a:solidFill>
                  <a:srgbClr val="0070C0"/>
                </a:solidFill>
              </a:rPr>
              <a:t>u isto vrijeme</a:t>
            </a:r>
            <a:r>
              <a:rPr lang="hr-HR" sz="8000" cap="none" dirty="0" smtClean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26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</a:t>
            </a:r>
            <a:r>
              <a:rPr lang="hr-HR" sz="4400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ržavna matura sastoji se od</a:t>
            </a:r>
            <a:endParaRPr lang="hr-HR" sz="4400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2 </a:t>
            </a:r>
            <a:r>
              <a:rPr lang="hr-HR" cap="none" dirty="0" smtClean="0"/>
              <a:t>dijela:</a:t>
            </a:r>
          </a:p>
          <a:p>
            <a:pPr marL="0" indent="0">
              <a:buNone/>
            </a:pPr>
            <a:r>
              <a:rPr lang="hr-HR" cap="none" dirty="0" smtClean="0">
                <a:solidFill>
                  <a:srgbClr val="FF0000"/>
                </a:solidFill>
              </a:rPr>
              <a:t>Obvezni:    </a:t>
            </a:r>
            <a:r>
              <a:rPr lang="hr-HR" cap="none" dirty="0" smtClean="0"/>
              <a:t>Hrvatski jezik </a:t>
            </a:r>
          </a:p>
          <a:p>
            <a:pPr marL="0" indent="0">
              <a:buNone/>
            </a:pPr>
            <a:r>
              <a:rPr lang="hr-HR" cap="none" dirty="0" smtClean="0"/>
              <a:t>          	      Matematika                               		</a:t>
            </a:r>
          </a:p>
          <a:p>
            <a:pPr marL="0" indent="0">
              <a:buNone/>
            </a:pPr>
            <a:r>
              <a:rPr lang="hr-HR" cap="none" dirty="0"/>
              <a:t>	 </a:t>
            </a:r>
            <a:r>
              <a:rPr lang="hr-HR" cap="none" dirty="0" smtClean="0"/>
              <a:t>     Strani jezik</a:t>
            </a:r>
          </a:p>
          <a:p>
            <a:pPr marL="0" indent="0">
              <a:buNone/>
            </a:pPr>
            <a:r>
              <a:rPr lang="hr-HR" cap="none" dirty="0" smtClean="0">
                <a:solidFill>
                  <a:srgbClr val="FF0000"/>
                </a:solidFill>
              </a:rPr>
              <a:t>Izborni:      </a:t>
            </a:r>
            <a:r>
              <a:rPr lang="hr-HR" cap="none" dirty="0" smtClean="0"/>
              <a:t>može se odabrati </a:t>
            </a:r>
            <a:r>
              <a:rPr lang="hr-HR" u="sng" cap="none" dirty="0" smtClean="0">
                <a:solidFill>
                  <a:srgbClr val="FFC000"/>
                </a:solidFill>
              </a:rPr>
              <a:t>najviše šest izbornih predmeta </a:t>
            </a:r>
            <a:r>
              <a:rPr lang="hr-HR" cap="none" dirty="0" smtClean="0"/>
              <a:t>u jednom roku</a:t>
            </a:r>
          </a:p>
          <a:p>
            <a:pPr marL="0" indent="0">
              <a:buNone/>
            </a:pPr>
            <a:r>
              <a:rPr lang="hr-HR" cap="none" dirty="0"/>
              <a:t>	</a:t>
            </a:r>
            <a:r>
              <a:rPr lang="hr-HR" cap="none" dirty="0" smtClean="0"/>
              <a:t>     </a:t>
            </a:r>
            <a:r>
              <a:rPr lang="hr-HR" cap="none" dirty="0" smtClean="0">
                <a:solidFill>
                  <a:srgbClr val="FF0000"/>
                </a:solidFill>
              </a:rPr>
              <a:t> </a:t>
            </a:r>
            <a:r>
              <a:rPr lang="hr-HR" cap="none" dirty="0" smtClean="0">
                <a:solidFill>
                  <a:srgbClr val="FFC000"/>
                </a:solidFill>
              </a:rPr>
              <a:t>strani jezik, </a:t>
            </a:r>
            <a:r>
              <a:rPr lang="hr-HR" u="sng" cap="none" dirty="0" smtClean="0">
                <a:solidFill>
                  <a:srgbClr val="FFC000"/>
                </a:solidFill>
              </a:rPr>
              <a:t>samo A razina</a:t>
            </a:r>
          </a:p>
          <a:p>
            <a:pPr marL="0" indent="0">
              <a:buNone/>
            </a:pPr>
            <a:r>
              <a:rPr lang="hr-HR" cap="none" dirty="0" smtClean="0"/>
              <a:t>Ispiti državne mature polažu se u</a:t>
            </a:r>
            <a:r>
              <a:rPr lang="hr-HR" cap="none" dirty="0" smtClean="0">
                <a:solidFill>
                  <a:srgbClr val="FFC000"/>
                </a:solidFill>
              </a:rPr>
              <a:t> dva roka</a:t>
            </a:r>
            <a:r>
              <a:rPr lang="hr-HR" cap="none" dirty="0" smtClean="0"/>
              <a:t>   </a:t>
            </a:r>
            <a:endParaRPr lang="hr-HR" cap="none" dirty="0"/>
          </a:p>
        </p:txBody>
      </p:sp>
      <p:sp>
        <p:nvSpPr>
          <p:cNvPr id="4" name="Strelica udesno 3"/>
          <p:cNvSpPr/>
          <p:nvPr/>
        </p:nvSpPr>
        <p:spPr>
          <a:xfrm flipV="1">
            <a:off x="5486400" y="3567448"/>
            <a:ext cx="412124" cy="103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6503830" y="2962141"/>
            <a:ext cx="2369714" cy="1114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A- viša razina</a:t>
            </a:r>
          </a:p>
          <a:p>
            <a:pPr algn="ctr"/>
            <a:r>
              <a:rPr lang="hr-HR" dirty="0" smtClean="0"/>
              <a:t>B- osnovna razina</a:t>
            </a:r>
            <a:endParaRPr lang="hr-HR" dirty="0"/>
          </a:p>
        </p:txBody>
      </p:sp>
      <p:sp>
        <p:nvSpPr>
          <p:cNvPr id="7" name="Strelica udesno 6"/>
          <p:cNvSpPr/>
          <p:nvPr/>
        </p:nvSpPr>
        <p:spPr>
          <a:xfrm>
            <a:off x="6954592" y="5537915"/>
            <a:ext cx="450374" cy="98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7495504" y="4945488"/>
            <a:ext cx="2021983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Ljetni</a:t>
            </a:r>
          </a:p>
          <a:p>
            <a:pPr algn="ctr"/>
            <a:r>
              <a:rPr lang="hr-HR" dirty="0" smtClean="0"/>
              <a:t>Jesenski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282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olaganje ispita držane mature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5" y="1687133"/>
            <a:ext cx="10363825" cy="4842456"/>
          </a:xfrm>
        </p:spPr>
        <p:txBody>
          <a:bodyPr/>
          <a:lstStyle/>
          <a:p>
            <a:endParaRPr lang="hr-HR" dirty="0"/>
          </a:p>
          <a:p>
            <a:r>
              <a:rPr lang="hr-HR" u="sng" cap="none" dirty="0">
                <a:solidFill>
                  <a:srgbClr val="FF0000"/>
                </a:solidFill>
                <a:ea typeface="Batang" panose="02030600000101010101" pitchFamily="18" charset="-127"/>
              </a:rPr>
              <a:t>B</a:t>
            </a:r>
            <a:r>
              <a:rPr lang="hr-HR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esplatno</a:t>
            </a:r>
            <a:r>
              <a:rPr lang="hr-HR" cap="none" dirty="0" smtClean="0">
                <a:ea typeface="Batang" panose="02030600000101010101" pitchFamily="18" charset="-127"/>
              </a:rPr>
              <a:t> polaganje ispita državne mature imaju pravo učenici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samo </a:t>
            </a:r>
            <a:r>
              <a:rPr lang="hr-HR" cap="none" dirty="0" smtClean="0">
                <a:ea typeface="Batang" panose="02030600000101010101" pitchFamily="18" charset="-127"/>
              </a:rPr>
              <a:t>u kalendarskoj godini u kojoj </a:t>
            </a:r>
            <a:r>
              <a:rPr lang="hr-HR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završavaju 4. razred</a:t>
            </a:r>
            <a:r>
              <a:rPr lang="hr-HR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. </a:t>
            </a:r>
          </a:p>
          <a:p>
            <a:r>
              <a:rPr lang="hr-HR" cap="none" dirty="0">
                <a:ea typeface="Batang" panose="02030600000101010101" pitchFamily="18" charset="-127"/>
              </a:rPr>
              <a:t>U</a:t>
            </a:r>
            <a:r>
              <a:rPr lang="hr-HR" cap="none" dirty="0" smtClean="0">
                <a:ea typeface="Batang" panose="02030600000101010101" pitchFamily="18" charset="-127"/>
              </a:rPr>
              <a:t>čenik može besplatno polagati samo ispite koje polaže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1. put</a:t>
            </a:r>
            <a:r>
              <a:rPr lang="hr-HR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. </a:t>
            </a:r>
            <a:r>
              <a:rPr lang="hr-HR" cap="none" dirty="0">
                <a:ea typeface="Batang" panose="02030600000101010101" pitchFamily="18" charset="-127"/>
              </a:rPr>
              <a:t>A</a:t>
            </a:r>
            <a:r>
              <a:rPr lang="hr-HR" cap="none" dirty="0" smtClean="0">
                <a:ea typeface="Batang" panose="02030600000101010101" pitchFamily="18" charset="-127"/>
              </a:rPr>
              <a:t>ko u jesenskome roku polaže ispite koje nije polagao u ljetnome: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besplatno polaže</a:t>
            </a:r>
            <a:r>
              <a:rPr lang="hr-HR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. </a:t>
            </a:r>
          </a:p>
          <a:p>
            <a:r>
              <a:rPr lang="hr-HR" cap="none" dirty="0">
                <a:ea typeface="Batang" panose="02030600000101010101" pitchFamily="18" charset="-127"/>
              </a:rPr>
              <a:t>A</a:t>
            </a:r>
            <a:r>
              <a:rPr lang="hr-HR" cap="none" dirty="0" smtClean="0">
                <a:ea typeface="Batang" panose="02030600000101010101" pitchFamily="18" charset="-127"/>
              </a:rPr>
              <a:t>ko ponovno polaže ispit koji je položio u ljetnome roku (popravlja ocjenu):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plaća</a:t>
            </a:r>
            <a:r>
              <a:rPr lang="hr-HR" b="1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troškove polaganja</a:t>
            </a:r>
            <a:r>
              <a:rPr lang="hr-HR" cap="none" dirty="0" smtClean="0">
                <a:ea typeface="Batang" panose="02030600000101010101" pitchFamily="18" charset="-127"/>
              </a:rPr>
              <a:t>. To se ne odnosi na ispit iz kojega je učenik negativno ocjenjen, jer to nije položen ispit.</a:t>
            </a:r>
            <a:endParaRPr lang="hr-HR" dirty="0"/>
          </a:p>
          <a:p>
            <a:r>
              <a:rPr lang="hr-HR" cap="none" dirty="0">
                <a:ea typeface="Batang" panose="02030600000101010101" pitchFamily="18" charset="-127"/>
              </a:rPr>
              <a:t>P</a:t>
            </a:r>
            <a:r>
              <a:rPr lang="hr-HR" cap="none" dirty="0" smtClean="0">
                <a:ea typeface="Batang" panose="02030600000101010101" pitchFamily="18" charset="-127"/>
              </a:rPr>
              <a:t>romjena razine smatra se drugim polaganjem istoga ispita,</a:t>
            </a:r>
            <a:r>
              <a:rPr lang="hr-HR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učenik plaća  ispit ako mijenja razinu.</a:t>
            </a:r>
            <a:endParaRPr lang="hr-HR" u="sng" cap="none" dirty="0" smtClean="0">
              <a:solidFill>
                <a:srgbClr val="FF0000"/>
              </a:solidFill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u="sng" cap="none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hr-HR" u="sng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770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9707" y="618518"/>
            <a:ext cx="9758519" cy="965584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olaganje ispita državne mature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40912" y="1584102"/>
            <a:ext cx="10736687" cy="4675030"/>
          </a:xfrm>
        </p:spPr>
        <p:txBody>
          <a:bodyPr/>
          <a:lstStyle/>
          <a:p>
            <a:endParaRPr lang="hr-HR" dirty="0"/>
          </a:p>
          <a:p>
            <a:r>
              <a:rPr lang="hr-HR" cap="none" dirty="0">
                <a:ea typeface="Batang" panose="02030600000101010101" pitchFamily="18" charset="-127"/>
              </a:rPr>
              <a:t>U</a:t>
            </a:r>
            <a:r>
              <a:rPr lang="hr-HR" cap="none" dirty="0" smtClean="0">
                <a:ea typeface="Batang" panose="02030600000101010101" pitchFamily="18" charset="-127"/>
              </a:rPr>
              <a:t>vidom u zahtjeve studijskih programa kandidat će se sam opredijeliti za razinu koju će polagati na ispitu državne mature. </a:t>
            </a:r>
          </a:p>
          <a:p>
            <a:r>
              <a:rPr lang="hr-HR" cap="none" dirty="0">
                <a:ea typeface="Batang" panose="02030600000101010101" pitchFamily="18" charset="-127"/>
              </a:rPr>
              <a:t>P</a:t>
            </a:r>
            <a:r>
              <a:rPr lang="hr-HR" cap="none" dirty="0" smtClean="0">
                <a:ea typeface="Batang" panose="02030600000101010101" pitchFamily="18" charset="-127"/>
              </a:rPr>
              <a:t>oložena viša razina </a:t>
            </a:r>
            <a:r>
              <a:rPr lang="hr-HR" cap="none" dirty="0" smtClean="0">
                <a:ea typeface="Batang" panose="02030600000101010101" pitchFamily="18" charset="-127"/>
              </a:rPr>
              <a:t>(A) </a:t>
            </a:r>
            <a:r>
              <a:rPr lang="hr-HR" cap="none" dirty="0" smtClean="0">
                <a:ea typeface="Batang" panose="02030600000101010101" pitchFamily="18" charset="-127"/>
              </a:rPr>
              <a:t>obveznoga ispita omogućuje učeniku pristup i onim studijskim programima koji traže osnovnu razinu </a:t>
            </a:r>
            <a:r>
              <a:rPr lang="hr-HR" cap="none" dirty="0" smtClean="0">
                <a:ea typeface="Batang" panose="02030600000101010101" pitchFamily="18" charset="-127"/>
              </a:rPr>
              <a:t>(B) </a:t>
            </a:r>
            <a:r>
              <a:rPr lang="hr-HR" cap="none" dirty="0" smtClean="0">
                <a:ea typeface="Batang" panose="02030600000101010101" pitchFamily="18" charset="-127"/>
              </a:rPr>
              <a:t>ali ne obrnuto. </a:t>
            </a:r>
            <a:endParaRPr lang="hr-HR" dirty="0"/>
          </a:p>
          <a:p>
            <a:r>
              <a:rPr lang="hr-HR" cap="none" dirty="0">
                <a:ea typeface="Batang" panose="02030600000101010101" pitchFamily="18" charset="-127"/>
              </a:rPr>
              <a:t>S</a:t>
            </a:r>
            <a:r>
              <a:rPr lang="hr-HR" cap="none" dirty="0" smtClean="0">
                <a:ea typeface="Batang" panose="02030600000101010101" pitchFamily="18" charset="-127"/>
              </a:rPr>
              <a:t>adržaji ispita prema razinama prepisuju se ispitnim katalozima </a:t>
            </a:r>
            <a:r>
              <a:rPr lang="hr-HR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(www.ncvvo.hr</a:t>
            </a:r>
            <a:r>
              <a:rPr lang="hr-HR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) </a:t>
            </a:r>
          </a:p>
          <a:p>
            <a:r>
              <a:rPr lang="hr-HR" cap="none" dirty="0">
                <a:ea typeface="Batang" panose="02030600000101010101" pitchFamily="18" charset="-127"/>
              </a:rPr>
              <a:t>P</a:t>
            </a:r>
            <a:r>
              <a:rPr lang="hr-HR" cap="none" dirty="0" smtClean="0">
                <a:ea typeface="Batang" panose="02030600000101010101" pitchFamily="18" charset="-127"/>
              </a:rPr>
              <a:t>olaganje državne mature i ispita državne mature uređuje se </a:t>
            </a:r>
            <a:r>
              <a:rPr lang="hr-HR" b="1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Pravilnikom o polaganju državne mature </a:t>
            </a:r>
            <a:r>
              <a:rPr lang="hr-HR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(www.mzos.hr).</a:t>
            </a: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cap="none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hr-HR" cap="non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rijava na sveučilišta i veleučilišta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1387" y="1609859"/>
            <a:ext cx="10826839" cy="5009882"/>
          </a:xfrm>
        </p:spPr>
        <p:txBody>
          <a:bodyPr/>
          <a:lstStyle/>
          <a:p>
            <a:pPr marL="0" indent="0">
              <a:buNone/>
            </a:pPr>
            <a:r>
              <a:rPr lang="hr-HR" b="1" u="sng" cap="none" dirty="0" smtClean="0">
                <a:solidFill>
                  <a:srgbClr val="FF0000"/>
                </a:solidFill>
              </a:rPr>
              <a:t>www.postani-student.hr</a:t>
            </a:r>
          </a:p>
          <a:p>
            <a:pPr marL="0" indent="0">
              <a:buNone/>
            </a:pPr>
            <a:endParaRPr lang="hr-HR" u="sng" cap="none" dirty="0">
              <a:solidFill>
                <a:srgbClr val="FFC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35" y="2214694"/>
            <a:ext cx="10074203" cy="42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2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rijava ispita državne mature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92429" y="1725770"/>
            <a:ext cx="10685172" cy="4700788"/>
          </a:xfrm>
        </p:spPr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cap="none" dirty="0">
                <a:ea typeface="Batang" panose="02030600000101010101" pitchFamily="18" charset="-127"/>
              </a:rPr>
              <a:t>I</a:t>
            </a:r>
            <a:r>
              <a:rPr lang="hr-HR" cap="none" dirty="0" smtClean="0">
                <a:ea typeface="Batang" panose="02030600000101010101" pitchFamily="18" charset="-127"/>
              </a:rPr>
              <a:t>spiti državne mature i studijski programi prijavljuju se na mrežnoj stranici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www.postani-student.hr. </a:t>
            </a:r>
          </a:p>
          <a:p>
            <a:pPr marL="0" indent="0">
              <a:buNone/>
            </a:pPr>
            <a:r>
              <a:rPr lang="hr-HR" cap="none" dirty="0">
                <a:ea typeface="Batang" panose="02030600000101010101" pitchFamily="18" charset="-127"/>
              </a:rPr>
              <a:t>N</a:t>
            </a:r>
            <a:r>
              <a:rPr lang="hr-HR" cap="none" dirty="0" smtClean="0">
                <a:ea typeface="Batang" panose="02030600000101010101" pitchFamily="18" charset="-127"/>
              </a:rPr>
              <a:t>a mrežnoj stranici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www.postani-student.hr</a:t>
            </a:r>
            <a:r>
              <a:rPr lang="hr-HR" cap="none" dirty="0" smtClean="0">
                <a:ea typeface="Batang" panose="02030600000101010101" pitchFamily="18" charset="-127"/>
              </a:rPr>
              <a:t>: </a:t>
            </a:r>
          </a:p>
          <a:p>
            <a:pPr marL="0" indent="0">
              <a:buNone/>
            </a:pPr>
            <a:r>
              <a:rPr lang="hr-HR" cap="none" dirty="0">
                <a:ea typeface="Batang" panose="02030600000101010101" pitchFamily="18" charset="-127"/>
              </a:rPr>
              <a:t>-</a:t>
            </a:r>
            <a:r>
              <a:rPr lang="hr-HR" cap="none" dirty="0" smtClean="0">
                <a:ea typeface="Batang" panose="02030600000101010101" pitchFamily="18" charset="-127"/>
              </a:rPr>
              <a:t>nalazi se popis svih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studijskih programa </a:t>
            </a:r>
            <a:r>
              <a:rPr lang="hr-HR" cap="none" dirty="0" smtClean="0">
                <a:ea typeface="Batang" panose="02030600000101010101" pitchFamily="18" charset="-127"/>
              </a:rPr>
              <a:t>koje se može studirati u Republici </a:t>
            </a:r>
            <a:r>
              <a:rPr lang="hr-HR" cap="none" dirty="0">
                <a:ea typeface="Batang" panose="02030600000101010101" pitchFamily="18" charset="-127"/>
              </a:rPr>
              <a:t>H</a:t>
            </a:r>
            <a:r>
              <a:rPr lang="hr-HR" cap="none" dirty="0" smtClean="0">
                <a:ea typeface="Batang" panose="02030600000101010101" pitchFamily="18" charset="-127"/>
              </a:rPr>
              <a:t>rvatskoj, zajedno </a:t>
            </a:r>
            <a:r>
              <a:rPr lang="hr-HR" b="1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s </a:t>
            </a:r>
            <a:r>
              <a:rPr lang="hr-HR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uvjetima upisa.  </a:t>
            </a:r>
          </a:p>
          <a:p>
            <a:pPr marL="0" indent="0">
              <a:buNone/>
            </a:pPr>
            <a:r>
              <a:rPr lang="hr-HR" sz="2000" cap="none" dirty="0" smtClean="0">
                <a:ea typeface="Batang" panose="02030600000101010101" pitchFamily="18" charset="-127"/>
              </a:rPr>
              <a:t>-mogu se pronaći:</a:t>
            </a:r>
          </a:p>
          <a:p>
            <a:pPr marL="0" indent="0">
              <a:buNone/>
            </a:pPr>
            <a:r>
              <a:rPr lang="hr-HR" sz="2000" b="1" u="sng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detaljne upute i obavijesti </a:t>
            </a:r>
            <a:r>
              <a:rPr lang="hr-HR" sz="2000" cap="none" dirty="0" smtClean="0">
                <a:ea typeface="Batang" panose="02030600000101010101" pitchFamily="18" charset="-127"/>
              </a:rPr>
              <a:t>o cijelom postupku prijava ispita državne mature te      prijava za upis na visoka učilišta kao i obavijesti vezane uz polaganje ispita državne mature.</a:t>
            </a:r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766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76984"/>
          </a:xfrm>
        </p:spPr>
        <p:txBody>
          <a:bodyPr/>
          <a:lstStyle/>
          <a:p>
            <a:r>
              <a:rPr lang="hr-HR" b="1" cap="none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hr-HR" b="1" cap="none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rijava na sveučilišta i veleučilišta</a:t>
            </a:r>
            <a:endParaRPr lang="hr-HR" b="1" cap="none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67331"/>
            <a:ext cx="8886423" cy="51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5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hr-HR" b="1" cap="none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rijava ispita državne mature</a:t>
            </a:r>
            <a:endParaRPr lang="hr-HR" b="1" cap="non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66670" y="1725769"/>
            <a:ext cx="10710930" cy="4636393"/>
          </a:xfrm>
        </p:spPr>
        <p:txBody>
          <a:bodyPr/>
          <a:lstStyle/>
          <a:p>
            <a:endParaRPr lang="hr-HR" dirty="0"/>
          </a:p>
          <a:p>
            <a:r>
              <a:rPr lang="hr-HR" b="1" cap="none" dirty="0" smtClean="0">
                <a:solidFill>
                  <a:srgbClr val="FF0000"/>
                </a:solidFill>
                <a:ea typeface="Batang" panose="02030600000101010101" pitchFamily="18" charset="-127"/>
                <a:hlinkClick r:id="rId2"/>
              </a:rPr>
              <a:t>www.postani-student.hr</a:t>
            </a:r>
            <a:r>
              <a:rPr lang="hr-HR" b="1" cap="none" dirty="0" smtClean="0">
                <a:solidFill>
                  <a:srgbClr val="FF0000"/>
                </a:solidFill>
                <a:ea typeface="Batang" panose="02030600000101010101" pitchFamily="18" charset="-127"/>
              </a:rPr>
              <a:t>:</a:t>
            </a:r>
          </a:p>
          <a:p>
            <a:r>
              <a:rPr lang="hr-HR" cap="none" dirty="0" smtClean="0">
                <a:ea typeface="Batang" panose="02030600000101010101" pitchFamily="18" charset="-127"/>
              </a:rPr>
              <a:t> omogućuje kandidatima brz i izravan uvid u rezultate koje su postigli na ispitima državne mature, </a:t>
            </a:r>
          </a:p>
          <a:p>
            <a:r>
              <a:rPr lang="hr-HR" cap="none" dirty="0" smtClean="0">
                <a:ea typeface="Batang" panose="02030600000101010101" pitchFamily="18" charset="-127"/>
              </a:rPr>
              <a:t>daje detaljan izračun bodova za svaki prijavljeni studijski program prema uvjetima koje propisuju sama visoka učilišta, </a:t>
            </a:r>
          </a:p>
          <a:p>
            <a:r>
              <a:rPr lang="pl-PL" cap="none" dirty="0" smtClean="0">
                <a:ea typeface="Batang" panose="02030600000101010101" pitchFamily="18" charset="-127"/>
              </a:rPr>
              <a:t>kao i uvid u položaj kojega zauzimaju na rang-listama za svaki od studijskih programa za koje su iskazali zanimanje.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378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461</TotalTime>
  <Words>1060</Words>
  <Application>Microsoft Office PowerPoint</Application>
  <PresentationFormat>Prilagođeno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Kapljica</vt:lpstr>
      <vt:lpstr>Državna matura </vt:lpstr>
      <vt:lpstr>Što je državna matura</vt:lpstr>
      <vt:lpstr>Državna matura sastoji se od</vt:lpstr>
      <vt:lpstr>Polaganje ispita držane mature</vt:lpstr>
      <vt:lpstr>Polaganje ispita državne mature</vt:lpstr>
      <vt:lpstr>Prijava na sveučilišta i veleučilišta</vt:lpstr>
      <vt:lpstr>Prijava ispita državne mature</vt:lpstr>
      <vt:lpstr>Prijava na sveučilišta i veleučilišta</vt:lpstr>
      <vt:lpstr>Prijava ispita državne mature</vt:lpstr>
      <vt:lpstr>Prijava ispita državne mature</vt:lpstr>
      <vt:lpstr>Prijava ispita državne mature</vt:lpstr>
      <vt:lpstr>Što ako izgubim podatke?</vt:lpstr>
      <vt:lpstr>Rezultati ispita državne mature</vt:lpstr>
      <vt:lpstr>Rezultati ispita državne mature</vt:lpstr>
      <vt:lpstr>Kalendar aktivnosti</vt:lpstr>
      <vt:lpstr>Kalendar polaganja ispita državne mature </vt:lpstr>
      <vt:lpstr>Kalendar polaganja ispita državne mature</vt:lpstr>
      <vt:lpstr>Korisne web stranice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</dc:title>
  <dc:creator>PC</dc:creator>
  <cp:lastModifiedBy>Ante</cp:lastModifiedBy>
  <cp:revision>58</cp:revision>
  <dcterms:created xsi:type="dcterms:W3CDTF">2014-10-29T14:37:58Z</dcterms:created>
  <dcterms:modified xsi:type="dcterms:W3CDTF">2015-12-04T16:25:05Z</dcterms:modified>
</cp:coreProperties>
</file>